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7724"/>
            <a:ext cx="2294334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96012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905708"/>
            <a:ext cx="174998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546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Actions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74379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13315"/>
            <a:ext cx="4196358" cy="121920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403634"/>
            <a:ext cx="680442" cy="6804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755761" y="25737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1051084" y="331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1084" y="380118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non-subscribers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5216962" y="274379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62" y="2713315"/>
            <a:ext cx="4196358" cy="121920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860" y="2403634"/>
            <a:ext cx="680442" cy="68044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78933" y="25737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5474256" y="331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474256" y="380118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strengthen loyal segment</a:t>
            </a:r>
            <a:endParaRPr lang="en-US" sz="1750" dirty="0"/>
          </a:p>
        </p:txBody>
      </p:sp>
      <p:sp>
        <p:nvSpPr>
          <p:cNvPr id="18" name="Shape 11"/>
          <p:cNvSpPr/>
          <p:nvPr/>
        </p:nvSpPr>
        <p:spPr>
          <a:xfrm>
            <a:off x="9640133" y="274379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133" y="2713315"/>
            <a:ext cx="4196358" cy="121920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032" y="2403634"/>
            <a:ext cx="680442" cy="680442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11602105" y="257377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22" name="Text 13"/>
          <p:cNvSpPr/>
          <p:nvPr/>
        </p:nvSpPr>
        <p:spPr>
          <a:xfrm>
            <a:off x="9897427" y="3310771"/>
            <a:ext cx="31337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9897427" y="380118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24" name="Shape 15"/>
          <p:cNvSpPr/>
          <p:nvPr/>
        </p:nvSpPr>
        <p:spPr>
          <a:xfrm>
            <a:off x="793790" y="5351264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5320784"/>
            <a:ext cx="6407944" cy="121920"/>
          </a:xfrm>
          <a:prstGeom prst="rect">
            <a:avLst/>
          </a:prstGeom>
        </p:spPr>
      </p:pic>
      <p:pic>
        <p:nvPicPr>
          <p:cNvPr id="26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540" y="5011103"/>
            <a:ext cx="680442" cy="680442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3861614" y="51812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00" dirty="0"/>
          </a:p>
        </p:txBody>
      </p:sp>
      <p:sp>
        <p:nvSpPr>
          <p:cNvPr id="28" name="Text 17"/>
          <p:cNvSpPr/>
          <p:nvPr/>
        </p:nvSpPr>
        <p:spPr>
          <a:xfrm>
            <a:off x="1051084" y="5918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9" name="Text 18"/>
          <p:cNvSpPr/>
          <p:nvPr/>
        </p:nvSpPr>
        <p:spPr>
          <a:xfrm>
            <a:off x="1051084" y="640865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items in marketing campaigns</a:t>
            </a:r>
            <a:endParaRPr lang="en-US" sz="1750" dirty="0"/>
          </a:p>
        </p:txBody>
      </p:sp>
      <p:sp>
        <p:nvSpPr>
          <p:cNvPr id="30" name="Shape 19"/>
          <p:cNvSpPr/>
          <p:nvPr/>
        </p:nvSpPr>
        <p:spPr>
          <a:xfrm>
            <a:off x="7428548" y="5351264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02733"/>
          </a:solidFill>
          <a:ln/>
        </p:spPr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8548" y="5320784"/>
            <a:ext cx="6407944" cy="121920"/>
          </a:xfrm>
          <a:prstGeom prst="rect">
            <a:avLst/>
          </a:prstGeom>
        </p:spPr>
      </p:pic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2298" y="5011103"/>
            <a:ext cx="680442" cy="680442"/>
          </a:xfrm>
          <a:prstGeom prst="rect">
            <a:avLst/>
          </a:prstGeom>
        </p:spPr>
      </p:pic>
      <p:sp>
        <p:nvSpPr>
          <p:cNvPr id="33" name="Text 20"/>
          <p:cNvSpPr/>
          <p:nvPr/>
        </p:nvSpPr>
        <p:spPr>
          <a:xfrm>
            <a:off x="10496371" y="51812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100" dirty="0"/>
          </a:p>
        </p:txBody>
      </p:sp>
      <p:sp>
        <p:nvSpPr>
          <p:cNvPr id="34" name="Text 21"/>
          <p:cNvSpPr/>
          <p:nvPr/>
        </p:nvSpPr>
        <p:spPr>
          <a:xfrm>
            <a:off x="7685842" y="5918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5" name="Text 22"/>
          <p:cNvSpPr/>
          <p:nvPr/>
        </p:nvSpPr>
        <p:spPr>
          <a:xfrm>
            <a:off x="7685842" y="640865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20033"/>
            <a:ext cx="1957983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88018"/>
            <a:ext cx="168580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37003"/>
            <a:ext cx="7758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Data Behind the Insights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9929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93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289929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393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289929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93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4625578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 Analyzed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320070"/>
            <a:ext cx="130428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 &amp; subscription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details across categories &amp; seasons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Shopping behavior &amp; review ratings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 usage &amp; shipping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58270" y="698540"/>
            <a:ext cx="1580793" cy="357068"/>
          </a:xfrm>
          <a:prstGeom prst="roundRect">
            <a:avLst>
              <a:gd name="adj" fmla="val 6452"/>
            </a:avLst>
          </a:prstGeom>
          <a:noFill/>
          <a:ln w="7620">
            <a:solidFill>
              <a:srgbClr val="66A8EE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81023" y="763667"/>
            <a:ext cx="133528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ANALYSIS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58270" y="1120497"/>
            <a:ext cx="6357223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Preparation &amp; Cleaning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158270" y="1964055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70" y="2267426"/>
            <a:ext cx="7800261" cy="228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58270" y="2409111"/>
            <a:ext cx="308324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158270" y="2806541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dataset, checked structure with df.info() and summary statistics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158270" y="3396377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70" y="3680579"/>
            <a:ext cx="7800261" cy="228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58270" y="3841433"/>
            <a:ext cx="260580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6158270" y="4238863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37 missing Review Ratings using median by category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6158270" y="4828699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70" y="5093732"/>
            <a:ext cx="7800261" cy="2286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158270" y="5273754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6158270" y="5671185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columns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58270" y="626102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70" y="6506885"/>
            <a:ext cx="7800261" cy="2286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158270" y="6706076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4"/>
          <p:cNvSpPr/>
          <p:nvPr/>
        </p:nvSpPr>
        <p:spPr>
          <a:xfrm>
            <a:off x="6158270" y="7103507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for advanced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447681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11755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40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6390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3609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Gender Gap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4190286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 2.1x more revenue than female customers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5120164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high-spending discount users identified spending above average despite using discounts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3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15809"/>
            <a:ext cx="670560" cy="6705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7838" y="3615809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47838" y="4106228"/>
            <a:ext cx="2093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3.86 average rating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615809"/>
            <a:ext cx="670560" cy="6705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9325" y="3615809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79325" y="4106228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3.84 average rating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615809"/>
            <a:ext cx="670560" cy="6705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0932" y="3615809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10932" y="4106228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3.82 average rating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615809"/>
            <a:ext cx="670560" cy="6705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2539" y="3615809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2539" y="4106228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3.80 average rating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670560" cy="67056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47838" y="4922758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Skirt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47838" y="5413177"/>
            <a:ext cx="2093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3.78 average rating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19714"/>
            <a:ext cx="1965960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66A8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595318"/>
            <a:ext cx="167854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SHIPPING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51923"/>
            <a:ext cx="12138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Subscription vs. Non-Subscription Customers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630436" y="3100864"/>
            <a:ext cx="4531876" cy="3608903"/>
          </a:xfrm>
          <a:prstGeom prst="roundRect">
            <a:avLst>
              <a:gd name="adj" fmla="val 943"/>
            </a:avLst>
          </a:prstGeom>
          <a:solidFill>
            <a:srgbClr val="66A8EE"/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3327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3908822"/>
            <a:ext cx="40782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Non-subscribers generate 2.7x more total revenue despite similar average spend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559981" y="3356015"/>
            <a:ext cx="4028599" cy="2531626"/>
          </a:xfrm>
          <a:prstGeom prst="roundRect">
            <a:avLst>
              <a:gd name="adj" fmla="val 1344"/>
            </a:avLst>
          </a:prstGeom>
          <a:solidFill>
            <a:srgbClr val="3F4652"/>
          </a:solidFill>
          <a:ln/>
        </p:spPr>
      </p:sp>
      <p:sp>
        <p:nvSpPr>
          <p:cNvPr id="9" name="Text 7"/>
          <p:cNvSpPr/>
          <p:nvPr/>
        </p:nvSpPr>
        <p:spPr>
          <a:xfrm>
            <a:off x="5786795" y="3582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86795" y="4163973"/>
            <a:ext cx="35749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1,053 customers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786795" y="4730948"/>
            <a:ext cx="35749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$59.49 avg spend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786795" y="5297924"/>
            <a:ext cx="35749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$62,645 total revenue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815393" y="3356015"/>
            <a:ext cx="4028718" cy="2531626"/>
          </a:xfrm>
          <a:prstGeom prst="roundRect">
            <a:avLst>
              <a:gd name="adj" fmla="val 1344"/>
            </a:avLst>
          </a:prstGeom>
          <a:solidFill>
            <a:srgbClr val="3F4652"/>
          </a:solidFill>
          <a:ln/>
        </p:spPr>
      </p:sp>
      <p:sp>
        <p:nvSpPr>
          <p:cNvPr id="14" name="Text 12"/>
          <p:cNvSpPr/>
          <p:nvPr/>
        </p:nvSpPr>
        <p:spPr>
          <a:xfrm>
            <a:off x="10042208" y="3582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042208" y="4163973"/>
            <a:ext cx="35750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042208" y="4730948"/>
            <a:ext cx="35750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$59.87 avg spend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042208" y="5297924"/>
            <a:ext cx="35750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$170,436 total revenue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559981" y="6142792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users spend $2 more on average than Standard shipping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2753"/>
            <a:ext cx="79595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Discount-Dependent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98508"/>
            <a:ext cx="3475315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8508"/>
            <a:ext cx="1737598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39126" y="3298508"/>
            <a:ext cx="5132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65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Hat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35578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discount rate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298508"/>
            <a:ext cx="3077766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298508"/>
            <a:ext cx="1528405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83679" y="3298508"/>
            <a:ext cx="9108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49.66%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3865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2" name="Shape 8"/>
          <p:cNvSpPr/>
          <p:nvPr/>
        </p:nvSpPr>
        <p:spPr>
          <a:xfrm>
            <a:off x="9677995" y="3298508"/>
            <a:ext cx="3076694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298508"/>
            <a:ext cx="1509712" cy="2834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924711" y="3298508"/>
            <a:ext cx="91190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49.07%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77995" y="3865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Coat</a:t>
            </a:r>
            <a:endParaRPr lang="en-US" sz="2200" dirty="0"/>
          </a:p>
        </p:txBody>
      </p:sp>
      <p:sp>
        <p:nvSpPr>
          <p:cNvPr id="16" name="Shape 11"/>
          <p:cNvSpPr/>
          <p:nvPr/>
        </p:nvSpPr>
        <p:spPr>
          <a:xfrm>
            <a:off x="793790" y="5285661"/>
            <a:ext cx="3124676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85661"/>
            <a:ext cx="1505069" cy="2834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088487" y="5285661"/>
            <a:ext cx="86391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48.17%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93790" y="5852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Sweater</a:t>
            </a:r>
            <a:endParaRPr lang="en-US" sz="2200" dirty="0"/>
          </a:p>
        </p:txBody>
      </p:sp>
      <p:sp>
        <p:nvSpPr>
          <p:cNvPr id="20" name="Shape 14"/>
          <p:cNvSpPr/>
          <p:nvPr/>
        </p:nvSpPr>
        <p:spPr>
          <a:xfrm>
            <a:off x="5235893" y="5285661"/>
            <a:ext cx="3088838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5285661"/>
            <a:ext cx="1463159" cy="28348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494752" y="5285661"/>
            <a:ext cx="89975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47.37%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5235893" y="5852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Pants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2200870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19286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4088"/>
            <a:ext cx="7911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Loyalty Breakdown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38173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631996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C3C6E"/>
          </a:solidFill>
          <a:ln/>
        </p:spPr>
      </p:sp>
      <p:sp>
        <p:nvSpPr>
          <p:cNvPr id="7" name="Text 4"/>
          <p:cNvSpPr/>
          <p:nvPr/>
        </p:nvSpPr>
        <p:spPr>
          <a:xfrm>
            <a:off x="2919770" y="6990398"/>
            <a:ext cx="53375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307562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877DB"/>
          </a:solidFill>
          <a:ln/>
        </p:spPr>
      </p:sp>
      <p:sp>
        <p:nvSpPr>
          <p:cNvPr id="9" name="Text 6"/>
          <p:cNvSpPr/>
          <p:nvPr/>
        </p:nvSpPr>
        <p:spPr>
          <a:xfrm>
            <a:off x="4595336" y="6990398"/>
            <a:ext cx="96869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418064" y="699039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BB4F0"/>
          </a:solidFill>
          <a:ln/>
        </p:spPr>
      </p:sp>
      <p:sp>
        <p:nvSpPr>
          <p:cNvPr id="11" name="Text 8"/>
          <p:cNvSpPr/>
          <p:nvPr/>
        </p:nvSpPr>
        <p:spPr>
          <a:xfrm>
            <a:off x="6705838" y="6990398"/>
            <a:ext cx="45231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38943" y="26439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Dominates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638943" y="3225046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of customers are loyal with repeat purchases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38943" y="4154924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 repeat buyers (&gt;5 purchases) have subscriptions vs. 2,518 without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638943" y="5107543"/>
            <a:ext cx="3404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Products by Category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638943" y="5688687"/>
            <a:ext cx="4205168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Accessories: Jewelry, Sunglasses, Belt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Clothing: Blouse, Pants, Shirt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Footwear: Sandals, Shoes, Sneakers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734264"/>
            <a:ext cx="2196703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802249"/>
            <a:ext cx="192452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2251234"/>
            <a:ext cx="7126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 Insights at a Glance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3300174"/>
            <a:ext cx="3664744" cy="1661279"/>
          </a:xfrm>
          <a:prstGeom prst="roundRect">
            <a:avLst>
              <a:gd name="adj" fmla="val 204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3526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Clothing Leads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07004" y="4017407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~$100K revenue, 1,800 sales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300174"/>
            <a:ext cx="3664863" cy="1661279"/>
          </a:xfrm>
          <a:prstGeom prst="roundRect">
            <a:avLst>
              <a:gd name="adj" fmla="val 2048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10398562" y="352698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Young Adults Drive Revenue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98562" y="437173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~$45K from top age group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826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507004" y="54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27% Subscribe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07004" y="590550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Opportunity to grow subscriptions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2026-02-13T05:46:52Z</dcterms:created>
  <dcterms:modified xsi:type="dcterms:W3CDTF">2026-02-13T05:46:52Z</dcterms:modified>
</cp:coreProperties>
</file>